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9144000" cy="5143500" type="screen16x9"/>
  <p:notesSz cx="6858000" cy="9144000"/>
  <p:embeddedFontLst>
    <p:embeddedFont>
      <p:font typeface="Calibri" panose="020F0502020204030204" pitchFamily="34" charset="0"/>
      <p:regular r:id="rId10"/>
      <p:bold r:id="rId11"/>
      <p:italic r:id="rId12"/>
      <p:boldItalic r:id="rId13"/>
    </p:embeddedFont>
    <p:embeddedFont>
      <p:font typeface="EB Garamond" panose="00000500000000000000" pitchFamily="2" charset="0"/>
      <p:regular r:id="rId14"/>
      <p:bold r:id="rId15"/>
      <p:italic r:id="rId16"/>
      <p:boldItalic r:id="rId17"/>
    </p:embeddedFont>
    <p:embeddedFont>
      <p:font typeface="EB Garamond Medium" panose="00000600000000000000" pitchFamily="2" charset="0"/>
      <p:regular r:id="rId18"/>
      <p:bold r:id="rId19"/>
      <p:italic r:id="rId20"/>
      <p:boldItalic r:id="rId21"/>
    </p:embeddedFont>
    <p:embeddedFont>
      <p:font typeface="EB Garamond SemiBold" panose="00000700000000000000" pitchFamily="2" charset="0"/>
      <p:regular r:id="rId22"/>
      <p:bold r:id="rId23"/>
      <p:italic r:id="rId24"/>
      <p:boldItalic r:id="rId25"/>
    </p:embeddedFont>
    <p:embeddedFont>
      <p:font typeface="Public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5DB1FD-6078-41F0-A226-9138D3124F42}">
  <a:tblStyle styleId="{B75DB1FD-6078-41F0-A226-9138D3124F42}"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1018" y="77"/>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font" Target="fonts/font17.fntdata"/><Relationship Id="rId3" Type="http://schemas.openxmlformats.org/officeDocument/2006/relationships/slide" Target="slides/slide2.xml"/><Relationship Id="rId21" Type="http://schemas.openxmlformats.org/officeDocument/2006/relationships/font" Target="fonts/font12.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font" Target="fonts/font19.fntdata"/><Relationship Id="rId10" Type="http://schemas.openxmlformats.org/officeDocument/2006/relationships/font" Target="fonts/font1.fntdata"/><Relationship Id="rId19" Type="http://schemas.openxmlformats.org/officeDocument/2006/relationships/font" Target="fonts/font10.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font" Target="fonts/font18.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3"/>
        <p:cNvGrpSpPr/>
        <p:nvPr/>
      </p:nvGrpSpPr>
      <p:grpSpPr>
        <a:xfrm>
          <a:off x="0" y="0"/>
          <a:ext cx="0" cy="0"/>
          <a:chOff x="0" y="0"/>
          <a:chExt cx="0" cy="0"/>
        </a:xfrm>
      </p:grpSpPr>
      <p:sp>
        <p:nvSpPr>
          <p:cNvPr id="1844" name="Google Shape;1844;g2139dc51b5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45" name="Google Shape;1845;g2139dc51b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2139dc51b5f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2139dc51b5f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Master" Target="../slideMasters/slideMaster1.xml"/><Relationship Id="rId5" Type="http://schemas.openxmlformats.org/officeDocument/2006/relationships/image" Target="../media/image31.png"/><Relationship Id="rId4"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2.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107"/>
        <p:cNvGrpSpPr/>
        <p:nvPr/>
      </p:nvGrpSpPr>
      <p:grpSpPr>
        <a:xfrm>
          <a:off x="0" y="0"/>
          <a:ext cx="0" cy="0"/>
          <a:chOff x="0" y="0"/>
          <a:chExt cx="0" cy="0"/>
        </a:xfrm>
      </p:grpSpPr>
      <p:pic>
        <p:nvPicPr>
          <p:cNvPr id="108" name="Google Shape;108;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9" name="Google Shape;109;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1" name="Google Shape;111;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44"/>
        <p:cNvGrpSpPr/>
        <p:nvPr/>
      </p:nvGrpSpPr>
      <p:grpSpPr>
        <a:xfrm>
          <a:off x="0" y="0"/>
          <a:ext cx="0" cy="0"/>
          <a:chOff x="0" y="0"/>
          <a:chExt cx="0" cy="0"/>
        </a:xfrm>
      </p:grpSpPr>
      <p:pic>
        <p:nvPicPr>
          <p:cNvPr id="145" name="Google Shape;145;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6" name="Google Shape;146;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7" name="Google Shape;147;p232"/>
          <p:cNvSpPr>
            <a:spLocks noGrp="1"/>
          </p:cNvSpPr>
          <p:nvPr>
            <p:ph type="pic" idx="2"/>
          </p:nvPr>
        </p:nvSpPr>
        <p:spPr>
          <a:xfrm>
            <a:off x="0" y="667604"/>
            <a:ext cx="4201610" cy="3970337"/>
          </a:xfrm>
          <a:prstGeom prst="rect">
            <a:avLst/>
          </a:prstGeom>
          <a:noFill/>
          <a:ln>
            <a:noFill/>
          </a:ln>
        </p:spPr>
      </p:sp>
      <p:sp>
        <p:nvSpPr>
          <p:cNvPr id="148" name="Google Shape;148;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9" name="Google Shape;149;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0" name="Google Shape;150;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27"/>
        <p:cNvGrpSpPr/>
        <p:nvPr/>
      </p:nvGrpSpPr>
      <p:grpSpPr>
        <a:xfrm>
          <a:off x="0" y="0"/>
          <a:ext cx="0" cy="0"/>
          <a:chOff x="0" y="0"/>
          <a:chExt cx="0" cy="0"/>
        </a:xfrm>
      </p:grpSpPr>
      <p:grpSp>
        <p:nvGrpSpPr>
          <p:cNvPr id="228" name="Google Shape;228;p242"/>
          <p:cNvGrpSpPr/>
          <p:nvPr/>
        </p:nvGrpSpPr>
        <p:grpSpPr>
          <a:xfrm>
            <a:off x="2494464" y="494214"/>
            <a:ext cx="4155074" cy="4155073"/>
            <a:chOff x="2119794" y="-36836"/>
            <a:chExt cx="5217173" cy="5217173"/>
          </a:xfrm>
        </p:grpSpPr>
        <p:sp>
          <p:nvSpPr>
            <p:cNvPr id="229" name="Google Shape;229;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0" name="Google Shape;230;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nvGrpSpPr>
            <p:cNvPr id="231" name="Google Shape;231;p242"/>
            <p:cNvGrpSpPr/>
            <p:nvPr/>
          </p:nvGrpSpPr>
          <p:grpSpPr>
            <a:xfrm>
              <a:off x="2119794" y="-36836"/>
              <a:ext cx="5217173" cy="5217173"/>
              <a:chOff x="2334961" y="334711"/>
              <a:chExt cx="4626477" cy="4626477"/>
            </a:xfrm>
          </p:grpSpPr>
          <p:grpSp>
            <p:nvGrpSpPr>
              <p:cNvPr id="232" name="Google Shape;232;p242"/>
              <p:cNvGrpSpPr/>
              <p:nvPr/>
            </p:nvGrpSpPr>
            <p:grpSpPr>
              <a:xfrm>
                <a:off x="2334961" y="334711"/>
                <a:ext cx="4626477" cy="4626477"/>
                <a:chOff x="2334961" y="334711"/>
                <a:chExt cx="4626477" cy="4626477"/>
              </a:xfrm>
            </p:grpSpPr>
            <p:sp>
              <p:nvSpPr>
                <p:cNvPr id="233" name="Google Shape;233;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4" name="Google Shape;234;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6" name="Google Shape;236;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238" name="Google Shape;238;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57"/>
        <p:cNvGrpSpPr/>
        <p:nvPr/>
      </p:nvGrpSpPr>
      <p:grpSpPr>
        <a:xfrm>
          <a:off x="0" y="0"/>
          <a:ext cx="0" cy="0"/>
          <a:chOff x="0" y="0"/>
          <a:chExt cx="0" cy="0"/>
        </a:xfrm>
      </p:grpSpPr>
      <p:pic>
        <p:nvPicPr>
          <p:cNvPr id="258" name="Google Shape;258;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59" name="Google Shape;259;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48"/>
        <p:cNvGrpSpPr/>
        <p:nvPr/>
      </p:nvGrpSpPr>
      <p:grpSpPr>
        <a:xfrm>
          <a:off x="0" y="0"/>
          <a:ext cx="0" cy="0"/>
          <a:chOff x="0" y="0"/>
          <a:chExt cx="0" cy="0"/>
        </a:xfrm>
      </p:grpSpPr>
      <p:pic>
        <p:nvPicPr>
          <p:cNvPr id="49" name="Google Shape;49;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50" name="Google Shape;50;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1" name="Google Shape;51;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 name="Google Shape;53;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5">
    <p:spTree>
      <p:nvGrpSpPr>
        <p:cNvPr id="1" name="Shape 1084"/>
        <p:cNvGrpSpPr/>
        <p:nvPr/>
      </p:nvGrpSpPr>
      <p:grpSpPr>
        <a:xfrm>
          <a:off x="0" y="0"/>
          <a:ext cx="0" cy="0"/>
          <a:chOff x="0" y="0"/>
          <a:chExt cx="0" cy="0"/>
        </a:xfrm>
      </p:grpSpPr>
      <p:pic>
        <p:nvPicPr>
          <p:cNvPr id="1085" name="Google Shape;1085;p28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86" name="Google Shape;1086;p28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7" name="Google Shape;1087;p28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88" name="Google Shape;1088;p282"/>
          <p:cNvGrpSpPr/>
          <p:nvPr/>
        </p:nvGrpSpPr>
        <p:grpSpPr>
          <a:xfrm>
            <a:off x="2441263" y="1060409"/>
            <a:ext cx="4259386" cy="3399177"/>
            <a:chOff x="2441263" y="1068029"/>
            <a:chExt cx="4259386" cy="3399177"/>
          </a:xfrm>
        </p:grpSpPr>
        <p:pic>
          <p:nvPicPr>
            <p:cNvPr id="1089" name="Google Shape;1089;p282" descr="Icon&#10;&#10;Description automatically generated"/>
            <p:cNvPicPr preferRelativeResize="0"/>
            <p:nvPr/>
          </p:nvPicPr>
          <p:blipFill rotWithShape="1">
            <a:blip r:embed="rId3">
              <a:alphaModFix/>
            </a:blip>
            <a:srcRect/>
            <a:stretch/>
          </p:blipFill>
          <p:spPr>
            <a:xfrm>
              <a:off x="2625376" y="1068029"/>
              <a:ext cx="3885072" cy="3371043"/>
            </a:xfrm>
            <a:prstGeom prst="rect">
              <a:avLst/>
            </a:prstGeom>
            <a:noFill/>
            <a:ln>
              <a:noFill/>
            </a:ln>
          </p:spPr>
        </p:pic>
        <p:grpSp>
          <p:nvGrpSpPr>
            <p:cNvPr id="1090" name="Google Shape;1090;p282"/>
            <p:cNvGrpSpPr/>
            <p:nvPr/>
          </p:nvGrpSpPr>
          <p:grpSpPr>
            <a:xfrm>
              <a:off x="2441263" y="1089939"/>
              <a:ext cx="4259386" cy="3377267"/>
              <a:chOff x="2441263" y="1089939"/>
              <a:chExt cx="4259386" cy="3377267"/>
            </a:xfrm>
          </p:grpSpPr>
          <p:sp>
            <p:nvSpPr>
              <p:cNvPr id="1091" name="Google Shape;1091;p282"/>
              <p:cNvSpPr/>
              <p:nvPr/>
            </p:nvSpPr>
            <p:spPr>
              <a:xfrm>
                <a:off x="6618723" y="2315344"/>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2" name="Google Shape;1092;p282"/>
              <p:cNvSpPr/>
              <p:nvPr/>
            </p:nvSpPr>
            <p:spPr>
              <a:xfrm>
                <a:off x="6426200" y="356753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3" name="Google Shape;1093;p282"/>
              <p:cNvSpPr/>
              <p:nvPr/>
            </p:nvSpPr>
            <p:spPr>
              <a:xfrm>
                <a:off x="5448688" y="4385279"/>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4" name="Google Shape;1094;p282"/>
              <p:cNvSpPr/>
              <p:nvPr/>
            </p:nvSpPr>
            <p:spPr>
              <a:xfrm>
                <a:off x="6444214" y="1089939"/>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5" name="Google Shape;1095;p282"/>
              <p:cNvSpPr/>
              <p:nvPr/>
            </p:nvSpPr>
            <p:spPr>
              <a:xfrm>
                <a:off x="2441263" y="2315345"/>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6" name="Google Shape;1096;p282"/>
              <p:cNvSpPr/>
              <p:nvPr/>
            </p:nvSpPr>
            <p:spPr>
              <a:xfrm>
                <a:off x="2619761" y="3574306"/>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7" name="Google Shape;1097;p282"/>
              <p:cNvSpPr/>
              <p:nvPr/>
            </p:nvSpPr>
            <p:spPr>
              <a:xfrm>
                <a:off x="3592732" y="4385280"/>
                <a:ext cx="81926" cy="81926"/>
              </a:xfrm>
              <a:prstGeom prst="ellipse">
                <a:avLst/>
              </a:prstGeom>
              <a:solidFill>
                <a:srgbClr val="BC86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098" name="Google Shape;1098;p282"/>
              <p:cNvSpPr/>
              <p:nvPr/>
            </p:nvSpPr>
            <p:spPr>
              <a:xfrm>
                <a:off x="2619761" y="1096713"/>
                <a:ext cx="81926" cy="81926"/>
              </a:xfrm>
              <a:prstGeom prst="ellipse">
                <a:avLst/>
              </a:prstGeom>
              <a:solidFill>
                <a:srgbClr val="0350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099" name="Google Shape;1099;p282"/>
            <p:cNvGrpSpPr/>
            <p:nvPr/>
          </p:nvGrpSpPr>
          <p:grpSpPr>
            <a:xfrm>
              <a:off x="3551613" y="1402488"/>
              <a:ext cx="2053983" cy="2053983"/>
              <a:chOff x="3766548" y="1602249"/>
              <a:chExt cx="2053983" cy="2053983"/>
            </a:xfrm>
          </p:grpSpPr>
          <p:sp>
            <p:nvSpPr>
              <p:cNvPr id="1100" name="Google Shape;1100;p282"/>
              <p:cNvSpPr/>
              <p:nvPr/>
            </p:nvSpPr>
            <p:spPr>
              <a:xfrm>
                <a:off x="3766548" y="1602249"/>
                <a:ext cx="2053983" cy="2053983"/>
              </a:xfrm>
              <a:prstGeom prst="ellipse">
                <a:avLst/>
              </a:prstGeom>
              <a:solidFill>
                <a:srgbClr val="F2F2F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01" name="Google Shape;1101;p282"/>
              <p:cNvSpPr/>
              <p:nvPr/>
            </p:nvSpPr>
            <p:spPr>
              <a:xfrm>
                <a:off x="3820905" y="1656606"/>
                <a:ext cx="1945269" cy="1945269"/>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02" name="Google Shape;1102;p282"/>
          <p:cNvSpPr txBox="1">
            <a:spLocks noGrp="1"/>
          </p:cNvSpPr>
          <p:nvPr>
            <p:ph type="body" idx="1"/>
          </p:nvPr>
        </p:nvSpPr>
        <p:spPr>
          <a:xfrm>
            <a:off x="3719246" y="226441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2"/>
          <p:cNvSpPr txBox="1">
            <a:spLocks noGrp="1"/>
          </p:cNvSpPr>
          <p:nvPr>
            <p:ph type="body" idx="2"/>
          </p:nvPr>
        </p:nvSpPr>
        <p:spPr>
          <a:xfrm>
            <a:off x="817135"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4" name="Google Shape;1104;p282"/>
          <p:cNvSpPr txBox="1">
            <a:spLocks noGrp="1"/>
          </p:cNvSpPr>
          <p:nvPr>
            <p:ph type="body" idx="3"/>
          </p:nvPr>
        </p:nvSpPr>
        <p:spPr>
          <a:xfrm>
            <a:off x="633920"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5" name="Google Shape;1105;p282"/>
          <p:cNvSpPr txBox="1">
            <a:spLocks noGrp="1"/>
          </p:cNvSpPr>
          <p:nvPr>
            <p:ph type="body" idx="4"/>
          </p:nvPr>
        </p:nvSpPr>
        <p:spPr>
          <a:xfrm>
            <a:off x="803908"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6" name="Google Shape;1106;p282"/>
          <p:cNvSpPr txBox="1">
            <a:spLocks noGrp="1"/>
          </p:cNvSpPr>
          <p:nvPr>
            <p:ph type="body" idx="5"/>
          </p:nvPr>
        </p:nvSpPr>
        <p:spPr>
          <a:xfrm>
            <a:off x="1798245"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7" name="Google Shape;1107;p282"/>
          <p:cNvSpPr txBox="1">
            <a:spLocks noGrp="1"/>
          </p:cNvSpPr>
          <p:nvPr>
            <p:ph type="body" idx="6"/>
          </p:nvPr>
        </p:nvSpPr>
        <p:spPr>
          <a:xfrm>
            <a:off x="6615516" y="96110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8" name="Google Shape;1108;p282"/>
          <p:cNvSpPr txBox="1">
            <a:spLocks noGrp="1"/>
          </p:cNvSpPr>
          <p:nvPr>
            <p:ph type="body" idx="7"/>
          </p:nvPr>
        </p:nvSpPr>
        <p:spPr>
          <a:xfrm>
            <a:off x="6787154" y="218861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9" name="Google Shape;1109;p282"/>
          <p:cNvSpPr txBox="1">
            <a:spLocks noGrp="1"/>
          </p:cNvSpPr>
          <p:nvPr>
            <p:ph type="body" idx="8"/>
          </p:nvPr>
        </p:nvSpPr>
        <p:spPr>
          <a:xfrm>
            <a:off x="6602289" y="34488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0" name="Google Shape;1110;p282"/>
          <p:cNvSpPr txBox="1">
            <a:spLocks noGrp="1"/>
          </p:cNvSpPr>
          <p:nvPr>
            <p:ph type="body" idx="9"/>
          </p:nvPr>
        </p:nvSpPr>
        <p:spPr>
          <a:xfrm>
            <a:off x="5584940" y="425855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 id="2147483742" r:id="rId94"/>
    <p:sldLayoutId id="2147483743" r:id="rId95"/>
    <p:sldLayoutId id="2147483744" r:id="rId96"/>
    <p:sldLayoutId id="2147483745" r:id="rId97"/>
    <p:sldLayoutId id="2147483746" r:id="rId98"/>
    <p:sldLayoutId id="2147483747" r:id="rId99"/>
    <p:sldLayoutId id="2147483748" r:id="rId100"/>
    <p:sldLayoutId id="2147483749" r:id="rId101"/>
    <p:sldLayoutId id="2147483750" r:id="rId102"/>
    <p:sldLayoutId id="2147483751" r:id="rId103"/>
    <p:sldLayoutId id="2147483752" r:id="rId104"/>
    <p:sldLayoutId id="2147483753" r:id="rId105"/>
    <p:sldLayoutId id="2147483754" r:id="rId106"/>
    <p:sldLayoutId id="2147483755" r:id="rId107"/>
    <p:sldLayoutId id="2147483756" r:id="rId108"/>
    <p:sldLayoutId id="2147483757" r:id="rId109"/>
    <p:sldLayoutId id="2147483758" r:id="rId110"/>
    <p:sldLayoutId id="2147483759" r:id="rId111"/>
    <p:sldLayoutId id="2147483760" r:id="rId112"/>
    <p:sldLayoutId id="2147483761" r:id="rId113"/>
    <p:sldLayoutId id="2147483762" r:id="rId114"/>
    <p:sldLayoutId id="2147483763" r:id="rId115"/>
    <p:sldLayoutId id="2147483764" r:id="rId116"/>
    <p:sldLayoutId id="2147483765" r:id="rId1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ohammed113-hacker/Naan-mudhalvan-6th-sem/tree/main/Task-2"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55" y="2640951"/>
            <a:ext cx="3689422" cy="440556"/>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“Your Project Name”</a:t>
            </a:r>
            <a:endParaRPr/>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Task - 2</a:t>
            </a:r>
            <a:endParaRPr/>
          </a:p>
        </p:txBody>
      </p:sp>
      <p:pic>
        <p:nvPicPr>
          <p:cNvPr id="1834" name="Google Shape;1834;p209"/>
          <p:cNvPicPr preferRelativeResize="0"/>
          <p:nvPr/>
        </p:nvPicPr>
        <p:blipFill rotWithShape="1">
          <a:blip r:embed="rId3">
            <a:alphaModFix/>
          </a:blip>
          <a:srcRect l="-43430" t="2430" r="43429" b="-2428"/>
          <a:stretch/>
        </p:blipFill>
        <p:spPr>
          <a:xfrm>
            <a:off x="0" y="0"/>
            <a:ext cx="9144000" cy="5143500"/>
          </a:xfrm>
          <a:prstGeom prst="rect">
            <a:avLst/>
          </a:prstGeom>
          <a:noFill/>
          <a:ln>
            <a:noFill/>
          </a:ln>
        </p:spPr>
      </p:pic>
      <p:sp>
        <p:nvSpPr>
          <p:cNvPr id="2" name="TextBox 1">
            <a:extLst>
              <a:ext uri="{FF2B5EF4-FFF2-40B4-BE49-F238E27FC236}">
                <a16:creationId xmlns:a16="http://schemas.microsoft.com/office/drawing/2014/main" id="{6F88CE68-8726-7798-69CC-F3AFFF7741BC}"/>
              </a:ext>
            </a:extLst>
          </p:cNvPr>
          <p:cNvSpPr txBox="1"/>
          <p:nvPr/>
        </p:nvSpPr>
        <p:spPr>
          <a:xfrm>
            <a:off x="320430" y="2706369"/>
            <a:ext cx="3501293" cy="400110"/>
          </a:xfrm>
          <a:prstGeom prst="rect">
            <a:avLst/>
          </a:prstGeom>
          <a:solidFill>
            <a:schemeClr val="bg1">
              <a:lumMod val="95000"/>
            </a:schemeClr>
          </a:solidFill>
        </p:spPr>
        <p:txBody>
          <a:bodyPr wrap="square" rtlCol="0">
            <a:spAutoFit/>
          </a:bodyPr>
          <a:lstStyle/>
          <a:p>
            <a:r>
              <a:rPr lang="en-IN" sz="2000" b="1" dirty="0">
                <a:solidFill>
                  <a:srgbClr val="21366B"/>
                </a:solidFill>
              </a:rPr>
              <a:t>“Food Delivery Website”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pPr marL="0" lvl="0" indent="0" algn="l" rtl="0">
              <a:lnSpc>
                <a:spcPct val="100000"/>
              </a:lnSpc>
              <a:spcBef>
                <a:spcPts val="0"/>
              </a:spcBef>
              <a:spcAft>
                <a:spcPts val="0"/>
              </a:spcAft>
              <a:buClr>
                <a:schemeClr val="lt1"/>
              </a:buClr>
              <a:buSzPts val="1700"/>
              <a:buFont typeface="Public Sans"/>
              <a:buNone/>
            </a:pPr>
            <a:r>
              <a:rPr lang="en-US" sz="1829">
                <a:solidFill>
                  <a:schemeClr val="lt2"/>
                </a:solidFill>
                <a:latin typeface="EB Garamond"/>
                <a:ea typeface="EB Garamond"/>
                <a:cs typeface="EB Garamond"/>
                <a:sym typeface="EB Garamond"/>
              </a:rPr>
              <a:t>Your Project Name</a:t>
            </a:r>
            <a:endParaRPr sz="1829">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lt1"/>
              </a:buClr>
              <a:buSzPts val="1400"/>
              <a:buFont typeface="EB Garamond Medium"/>
              <a:buChar char="▪"/>
            </a:pPr>
            <a:r>
              <a:rPr lang="en-US">
                <a:latin typeface="EB Garamond Medium"/>
                <a:ea typeface="EB Garamond Medium"/>
                <a:cs typeface="EB Garamond Medium"/>
                <a:sym typeface="EB Garamond Medium"/>
              </a:rPr>
              <a:t>Your Project Introduction</a:t>
            </a:r>
            <a:endParaRPr>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031408815"/>
              </p:ext>
            </p:extLst>
          </p:nvPr>
        </p:nvGraphicFramePr>
        <p:xfrm>
          <a:off x="144700" y="2345525"/>
          <a:ext cx="4279525" cy="2590620"/>
        </p:xfrm>
        <a:graphic>
          <a:graphicData uri="http://schemas.openxmlformats.org/drawingml/2006/table">
            <a:tbl>
              <a:tblPr>
                <a:noFill/>
                <a:tableStyleId>{B75DB1FD-6078-41F0-A226-9138D3124F42}</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algn="ctr" fontAlgn="b"/>
                      <a:r>
                        <a:rPr lang="en-IN" sz="1600" b="0" i="0" u="none" strike="noStrike" dirty="0">
                          <a:solidFill>
                            <a:schemeClr val="bg1"/>
                          </a:solidFill>
                          <a:effectLst/>
                          <a:latin typeface="Calibri" panose="020F0502020204030204" pitchFamily="34" charset="0"/>
                          <a:cs typeface="Calibri" panose="020F0502020204030204" pitchFamily="34" charset="0"/>
                        </a:rPr>
                        <a:t>2113a52180</a:t>
                      </a:r>
                    </a:p>
                  </a:txBody>
                  <a:tcPr marL="7620" marR="7620" marT="7620" marB="0" anchor="b"/>
                </a:tc>
                <a:tc>
                  <a:txBody>
                    <a:bodyPr/>
                    <a:lstStyle/>
                    <a:p>
                      <a:pPr marL="0" lvl="0" indent="0" algn="l" rtl="0">
                        <a:spcBef>
                          <a:spcPts val="0"/>
                        </a:spcBef>
                        <a:spcAft>
                          <a:spcPts val="0"/>
                        </a:spcAft>
                        <a:buNone/>
                      </a:pPr>
                      <a:r>
                        <a:rPr lang="en-IN" dirty="0" err="1">
                          <a:solidFill>
                            <a:schemeClr val="bg1"/>
                          </a:solidFill>
                        </a:rPr>
                        <a:t>Keerthivasan.M</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1"/>
                  </a:ext>
                </a:extLst>
              </a:tr>
              <a:tr h="0">
                <a:tc>
                  <a:txBody>
                    <a:bodyPr/>
                    <a:lstStyle/>
                    <a:p>
                      <a:pPr algn="ctr" fontAlgn="b"/>
                      <a:r>
                        <a:rPr lang="en-IN" sz="1600" b="0" i="0" u="none" strike="noStrike" dirty="0">
                          <a:solidFill>
                            <a:schemeClr val="bg1"/>
                          </a:solidFill>
                          <a:effectLst/>
                          <a:latin typeface="Calibri" panose="020F0502020204030204" pitchFamily="34" charset="0"/>
                          <a:cs typeface="Calibri" panose="020F0502020204030204" pitchFamily="34" charset="0"/>
                        </a:rPr>
                        <a:t>2113a52176</a:t>
                      </a:r>
                    </a:p>
                  </a:txBody>
                  <a:tcPr marL="7620" marR="7620" marT="7620" marB="0" anchor="b"/>
                </a:tc>
                <a:tc>
                  <a:txBody>
                    <a:bodyPr/>
                    <a:lstStyle/>
                    <a:p>
                      <a:pPr marL="0" lvl="0" indent="0" algn="l" rtl="0">
                        <a:spcBef>
                          <a:spcPts val="0"/>
                        </a:spcBef>
                        <a:spcAft>
                          <a:spcPts val="0"/>
                        </a:spcAft>
                        <a:buNone/>
                      </a:pPr>
                      <a:r>
                        <a:rPr lang="en-IN" dirty="0" err="1">
                          <a:solidFill>
                            <a:schemeClr val="bg1"/>
                          </a:solidFill>
                        </a:rPr>
                        <a:t>Gopal.B</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2"/>
                  </a:ext>
                </a:extLst>
              </a:tr>
              <a:tr h="0">
                <a:tc>
                  <a:txBody>
                    <a:bodyPr/>
                    <a:lstStyle/>
                    <a:p>
                      <a:pPr algn="ctr" fontAlgn="b"/>
                      <a:r>
                        <a:rPr lang="en-IN" sz="1600" b="0" i="0" u="none" strike="noStrike" dirty="0">
                          <a:solidFill>
                            <a:schemeClr val="bg1"/>
                          </a:solidFill>
                          <a:effectLst/>
                          <a:latin typeface="Calibri" panose="020F0502020204030204" pitchFamily="34" charset="0"/>
                          <a:cs typeface="Calibri" panose="020F0502020204030204" pitchFamily="34" charset="0"/>
                        </a:rPr>
                        <a:t>2113a52185</a:t>
                      </a:r>
                    </a:p>
                  </a:txBody>
                  <a:tcPr marL="7620" marR="7620" marT="7620" marB="0" anchor="b"/>
                </a:tc>
                <a:tc>
                  <a:txBody>
                    <a:bodyPr/>
                    <a:lstStyle/>
                    <a:p>
                      <a:pPr marL="0" lvl="0" indent="0" algn="l" rtl="0">
                        <a:spcBef>
                          <a:spcPts val="0"/>
                        </a:spcBef>
                        <a:spcAft>
                          <a:spcPts val="0"/>
                        </a:spcAft>
                        <a:buNone/>
                      </a:pPr>
                      <a:r>
                        <a:rPr lang="en-IN" dirty="0">
                          <a:solidFill>
                            <a:schemeClr val="bg1"/>
                          </a:solidFill>
                        </a:rPr>
                        <a:t>Mohammed </a:t>
                      </a:r>
                      <a:r>
                        <a:rPr lang="en-IN" dirty="0" err="1">
                          <a:solidFill>
                            <a:schemeClr val="bg1"/>
                          </a:solidFill>
                        </a:rPr>
                        <a:t>Armash</a:t>
                      </a:r>
                      <a:r>
                        <a:rPr lang="en-IN" dirty="0">
                          <a:solidFill>
                            <a:schemeClr val="bg1"/>
                          </a:solidFill>
                        </a:rPr>
                        <a:t> S.M</a:t>
                      </a:r>
                      <a:endParaRPr dirty="0">
                        <a:solidFill>
                          <a:schemeClr val="bg1"/>
                        </a:solidFill>
                      </a:endParaRPr>
                    </a:p>
                  </a:txBody>
                  <a:tcPr marL="91425" marR="91425" marT="91425" marB="91425"/>
                </a:tc>
                <a:tc>
                  <a:txBody>
                    <a:bodyPr/>
                    <a:lstStyle/>
                    <a:p>
                      <a:pPr marL="0" lvl="0" indent="0" algn="l" rtl="0">
                        <a:spcBef>
                          <a:spcPts val="0"/>
                        </a:spcBef>
                        <a:spcAft>
                          <a:spcPts val="0"/>
                        </a:spcAft>
                        <a:buNone/>
                      </a:pPr>
                      <a:r>
                        <a:rPr lang="en-IN" dirty="0">
                          <a:solidFill>
                            <a:schemeClr val="bg1"/>
                          </a:solidFill>
                        </a:rPr>
                        <a:t>A52</a:t>
                      </a:r>
                      <a:endParaRPr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algn="ctr" fontAlgn="b"/>
                      <a:r>
                        <a:rPr lang="en-IN" sz="1600" b="0" i="0" u="none" strike="noStrike" dirty="0">
                          <a:solidFill>
                            <a:schemeClr val="bg1"/>
                          </a:solidFill>
                          <a:effectLst/>
                          <a:latin typeface="Calibri" panose="020F0502020204030204" pitchFamily="34" charset="0"/>
                          <a:cs typeface="Calibri" panose="020F0502020204030204" pitchFamily="34" charset="0"/>
                        </a:rPr>
                        <a:t>2113a52188</a:t>
                      </a:r>
                    </a:p>
                  </a:txBody>
                  <a:tcPr marL="7620" marR="7620" marT="7620" marB="0" anchor="b"/>
                </a:tc>
                <a:tc>
                  <a:txBody>
                    <a:bodyPr/>
                    <a:lstStyle/>
                    <a:p>
                      <a:pPr marL="0" lvl="0" indent="0" algn="l" rtl="0">
                        <a:spcBef>
                          <a:spcPts val="0"/>
                        </a:spcBef>
                        <a:spcAft>
                          <a:spcPts val="0"/>
                        </a:spcAft>
                        <a:buNone/>
                      </a:pPr>
                      <a:r>
                        <a:rPr lang="en-IN" dirty="0" err="1">
                          <a:solidFill>
                            <a:schemeClr val="bg1"/>
                          </a:solidFill>
                        </a:rPr>
                        <a:t>Monish.G</a:t>
                      </a:r>
                      <a:endParaRPr dirty="0">
                        <a:solidFill>
                          <a:schemeClr val="bg1"/>
                        </a:solidFill>
                      </a:endParaRPr>
                    </a:p>
                  </a:txBody>
                  <a:tcPr marL="91425" marR="91425" marT="91425" marB="91425"/>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a:solidFill>
                            <a:schemeClr val="bg1"/>
                          </a:solidFill>
                        </a:rPr>
                        <a:t>A52</a:t>
                      </a: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6"/>
        <p:cNvGrpSpPr/>
        <p:nvPr/>
      </p:nvGrpSpPr>
      <p:grpSpPr>
        <a:xfrm>
          <a:off x="0" y="0"/>
          <a:ext cx="0" cy="0"/>
          <a:chOff x="0" y="0"/>
          <a:chExt cx="0" cy="0"/>
        </a:xfrm>
      </p:grpSpPr>
      <p:sp>
        <p:nvSpPr>
          <p:cNvPr id="1847" name="Google Shape;1847;g2139dc51b5f_0_0"/>
          <p:cNvSpPr txBox="1">
            <a:spLocks noGrp="1"/>
          </p:cNvSpPr>
          <p:nvPr>
            <p:ph type="body" idx="1"/>
          </p:nvPr>
        </p:nvSpPr>
        <p:spPr>
          <a:xfrm>
            <a:off x="481875" y="590130"/>
            <a:ext cx="6891900" cy="1071000"/>
          </a:xfrm>
          <a:prstGeom prst="rect">
            <a:avLst/>
          </a:prstGeom>
          <a:noFill/>
          <a:ln>
            <a:noFill/>
          </a:ln>
        </p:spPr>
        <p:txBody>
          <a:bodyPr spcFirstLastPara="1" wrap="square" lIns="91425" tIns="45700" rIns="91425" bIns="45700" anchor="t" anchorCtr="0">
            <a:noAutofit/>
          </a:bodyPr>
          <a:lstStyle/>
          <a:p>
            <a:pPr marL="0" lvl="0" indent="0" algn="l" rtl="0">
              <a:lnSpc>
                <a:spcPct val="107916"/>
              </a:lnSpc>
              <a:spcBef>
                <a:spcPts val="0"/>
              </a:spcBef>
              <a:spcAft>
                <a:spcPts val="0"/>
              </a:spcAft>
              <a:buNone/>
            </a:pPr>
            <a:r>
              <a:rPr lang="en-US" sz="1600" b="1">
                <a:solidFill>
                  <a:srgbClr val="0B5394"/>
                </a:solidFill>
                <a:latin typeface="EB Garamond Medium"/>
                <a:ea typeface="EB Garamond Medium"/>
                <a:cs typeface="EB Garamond Medium"/>
                <a:sym typeface="EB Garamond Medium"/>
              </a:rPr>
              <a:t>Create various Front End Programs</a:t>
            </a:r>
            <a:endParaRPr sz="1600" b="1">
              <a:solidFill>
                <a:srgbClr val="0B5394"/>
              </a:solidFill>
              <a:latin typeface="EB Garamond Medium"/>
              <a:ea typeface="EB Garamond Medium"/>
              <a:cs typeface="EB Garamond Medium"/>
              <a:sym typeface="EB Garamond Medium"/>
            </a:endParaRPr>
          </a:p>
          <a:p>
            <a:pPr marL="0" lvl="0" indent="0" algn="l" rtl="0">
              <a:lnSpc>
                <a:spcPct val="107916"/>
              </a:lnSpc>
              <a:spcBef>
                <a:spcPts val="0"/>
              </a:spcBef>
              <a:spcAft>
                <a:spcPts val="0"/>
              </a:spcAft>
              <a:buNone/>
            </a:pPr>
            <a:endParaRPr sz="1600" b="1">
              <a:solidFill>
                <a:srgbClr val="0B5394"/>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Draw and design a uniform front end code for calculator</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Draw and design a interactive front end code for text-editor</a:t>
            </a:r>
            <a:endParaRPr sz="1600">
              <a:solidFill>
                <a:schemeClr val="dk1"/>
              </a:solidFill>
              <a:latin typeface="EB Garamond Medium"/>
              <a:ea typeface="EB Garamond Medium"/>
              <a:cs typeface="EB Garamond Medium"/>
              <a:sym typeface="EB Garamond Medium"/>
            </a:endParaRPr>
          </a:p>
        </p:txBody>
      </p:sp>
      <p:sp>
        <p:nvSpPr>
          <p:cNvPr id="1848" name="Google Shape;1848;g2139dc51b5f_0_0"/>
          <p:cNvSpPr txBox="1">
            <a:spLocks noGrp="1"/>
          </p:cNvSpPr>
          <p:nvPr>
            <p:ph type="body" idx="2"/>
          </p:nvPr>
        </p:nvSpPr>
        <p:spPr>
          <a:xfrm>
            <a:off x="489450" y="3352029"/>
            <a:ext cx="7048500" cy="1144800"/>
          </a:xfrm>
          <a:prstGeom prst="rect">
            <a:avLst/>
          </a:prstGeom>
          <a:noFill/>
          <a:ln>
            <a:noFill/>
          </a:ln>
        </p:spPr>
        <p:txBody>
          <a:bodyPr spcFirstLastPara="1" wrap="square" lIns="91425" tIns="45700" rIns="91425" bIns="45700" anchor="t" anchorCtr="0">
            <a:noAutofit/>
          </a:bodyPr>
          <a:lstStyle/>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Get to know about concepts of project bucketing</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Knowing about various frontend development framework like angular, vue,react</a:t>
            </a:r>
            <a:endParaRPr>
              <a:solidFill>
                <a:schemeClr val="dk1"/>
              </a:solidFill>
              <a:latin typeface="EB Garamond Medium"/>
              <a:ea typeface="EB Garamond Medium"/>
              <a:cs typeface="EB Garamond Medium"/>
              <a:sym typeface="EB Garamond Medium"/>
            </a:endParaRPr>
          </a:p>
          <a:p>
            <a:pPr marL="457200" lvl="0" indent="-317500" algn="l" rtl="0">
              <a:lnSpc>
                <a:spcPct val="107916"/>
              </a:lnSpc>
              <a:spcBef>
                <a:spcPts val="0"/>
              </a:spcBef>
              <a:spcAft>
                <a:spcPts val="0"/>
              </a:spcAft>
              <a:buClr>
                <a:schemeClr val="dk1"/>
              </a:buClr>
              <a:buSzPts val="1400"/>
              <a:buFont typeface="EB Garamond Medium"/>
              <a:buChar char="▪"/>
            </a:pPr>
            <a:r>
              <a:rPr lang="en-US">
                <a:solidFill>
                  <a:schemeClr val="dk1"/>
                </a:solidFill>
                <a:latin typeface="EB Garamond Medium"/>
                <a:ea typeface="EB Garamond Medium"/>
                <a:cs typeface="EB Garamond Medium"/>
                <a:sym typeface="EB Garamond Medium"/>
              </a:rPr>
              <a:t>Know about various react topics like components, props, state, life cycle etc.</a:t>
            </a:r>
            <a:endParaRPr>
              <a:solidFill>
                <a:schemeClr val="dk1"/>
              </a:solidFill>
              <a:latin typeface="EB Garamond Medium"/>
              <a:ea typeface="EB Garamond Medium"/>
              <a:cs typeface="EB Garamond Medium"/>
              <a:sym typeface="EB Garamond Medium"/>
            </a:endParaRPr>
          </a:p>
        </p:txBody>
      </p:sp>
      <p:sp>
        <p:nvSpPr>
          <p:cNvPr id="1849" name="Google Shape;1849;g2139dc51b5f_0_0"/>
          <p:cNvSpPr txBox="1"/>
          <p:nvPr/>
        </p:nvSpPr>
        <p:spPr>
          <a:xfrm>
            <a:off x="489475" y="2109255"/>
            <a:ext cx="4593600" cy="318600"/>
          </a:xfrm>
          <a:prstGeom prst="rect">
            <a:avLst/>
          </a:prstGeom>
          <a:noFill/>
          <a:ln>
            <a:noFill/>
          </a:ln>
        </p:spPr>
        <p:txBody>
          <a:bodyPr spcFirstLastPara="1" wrap="square" lIns="91425" tIns="45700" rIns="91425" bIns="45700" anchor="t" anchorCtr="0">
            <a:noAutofit/>
          </a:bodyPr>
          <a:lstStyle/>
          <a:p>
            <a:pPr marL="457200" marR="0" lvl="0" indent="-317500" algn="l" rtl="0">
              <a:lnSpc>
                <a:spcPct val="100000"/>
              </a:lnSpc>
              <a:spcBef>
                <a:spcPts val="0"/>
              </a:spcBef>
              <a:spcAft>
                <a:spcPts val="0"/>
              </a:spcAft>
              <a:buClr>
                <a:schemeClr val="dk1"/>
              </a:buClr>
              <a:buSzPts val="1400"/>
              <a:buFont typeface="EB Garamond Medium"/>
              <a:buChar char="●"/>
            </a:pPr>
            <a:r>
              <a:rPr lang="en-US" sz="1400" b="0" i="0" u="none" strike="noStrike" cap="none">
                <a:solidFill>
                  <a:schemeClr val="dk1"/>
                </a:solidFill>
                <a:latin typeface="EB Garamond Medium"/>
                <a:ea typeface="EB Garamond Medium"/>
                <a:cs typeface="EB Garamond Medium"/>
                <a:sym typeface="EB Garamond Medium"/>
              </a:rPr>
              <a:t>100% Completion of the above tasks</a:t>
            </a:r>
            <a:endParaRPr sz="1400" b="0" i="0" u="none" strike="noStrike" cap="none">
              <a:solidFill>
                <a:srgbClr val="000000"/>
              </a:solidFill>
              <a:latin typeface="EB Garamond Medium"/>
              <a:ea typeface="EB Garamond Medium"/>
              <a:cs typeface="EB Garamond Medium"/>
              <a:sym typeface="EB Garamond Medium"/>
            </a:endParaRPr>
          </a:p>
        </p:txBody>
      </p:sp>
      <p:sp>
        <p:nvSpPr>
          <p:cNvPr id="1850" name="Google Shape;1850;g2139dc51b5f_0_0"/>
          <p:cNvSpPr txBox="1"/>
          <p:nvPr/>
        </p:nvSpPr>
        <p:spPr>
          <a:xfrm>
            <a:off x="445780" y="2977068"/>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Learning Outcome</a:t>
            </a:r>
            <a:endParaRPr sz="1400" b="0" i="0" u="none" strike="noStrike" cap="none">
              <a:solidFill>
                <a:srgbClr val="000000"/>
              </a:solidFill>
              <a:latin typeface="Arial"/>
              <a:ea typeface="Arial"/>
              <a:cs typeface="Arial"/>
              <a:sym typeface="Arial"/>
            </a:endParaRPr>
          </a:p>
        </p:txBody>
      </p:sp>
      <p:sp>
        <p:nvSpPr>
          <p:cNvPr id="1851" name="Google Shape;1851;g2139dc51b5f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Task - </a:t>
            </a:r>
            <a:r>
              <a:rPr lang="en-US" sz="1800" b="1">
                <a:solidFill>
                  <a:schemeClr val="dk2"/>
                </a:solidFill>
                <a:latin typeface="EB Garamond"/>
                <a:ea typeface="EB Garamond"/>
                <a:cs typeface="EB Garamond"/>
                <a:sym typeface="EB Garamond"/>
              </a:rPr>
              <a:t>2</a:t>
            </a:r>
            <a:endParaRPr sz="1800" b="1" i="0" u="none" strike="noStrike" cap="none">
              <a:solidFill>
                <a:srgbClr val="000000"/>
              </a:solidFill>
              <a:latin typeface="EB Garamond"/>
              <a:ea typeface="EB Garamond"/>
              <a:cs typeface="EB Garamond"/>
              <a:sym typeface="EB Garamond"/>
            </a:endParaRPr>
          </a:p>
        </p:txBody>
      </p:sp>
      <p:sp>
        <p:nvSpPr>
          <p:cNvPr id="1852" name="Google Shape;1852;g2139dc51b5f_0_0"/>
          <p:cNvSpPr txBox="1"/>
          <p:nvPr/>
        </p:nvSpPr>
        <p:spPr>
          <a:xfrm>
            <a:off x="489463" y="1821095"/>
            <a:ext cx="45936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B5394"/>
                </a:solidFill>
                <a:latin typeface="EB Garamond"/>
                <a:ea typeface="EB Garamond"/>
                <a:cs typeface="EB Garamond"/>
                <a:sym typeface="EB Garamond"/>
              </a:rPr>
              <a:t>Evaluation Metric:</a:t>
            </a:r>
            <a:endParaRPr sz="1600" b="1" i="0" u="none" strike="noStrike" cap="none">
              <a:solidFill>
                <a:srgbClr val="0B5394"/>
              </a:solidFill>
              <a:latin typeface="EB Garamond"/>
              <a:ea typeface="EB Garamond"/>
              <a:cs typeface="EB Garamond"/>
              <a:sym typeface="EB Garamond"/>
            </a:endParaRPr>
          </a:p>
        </p:txBody>
      </p:sp>
      <p:pic>
        <p:nvPicPr>
          <p:cNvPr id="1853" name="Google Shape;1853;g2139dc51b5f_0_0"/>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g2139e008f02_0_0"/>
          <p:cNvSpPr txBox="1"/>
          <p:nvPr/>
        </p:nvSpPr>
        <p:spPr>
          <a:xfrm>
            <a:off x="445779" y="23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EB Garamond"/>
                <a:ea typeface="EB Garamond"/>
                <a:cs typeface="EB Garamond"/>
                <a:sym typeface="EB Garamond"/>
              </a:rPr>
              <a:t>Step-Wise Description</a:t>
            </a:r>
            <a:endParaRPr sz="1800" b="1" i="0" u="none" strike="noStrike" cap="none">
              <a:solidFill>
                <a:srgbClr val="000000"/>
              </a:solidFill>
              <a:latin typeface="EB Garamond"/>
              <a:ea typeface="EB Garamond"/>
              <a:cs typeface="EB Garamond"/>
              <a:sym typeface="EB Garamond"/>
            </a:endParaRPr>
          </a:p>
        </p:txBody>
      </p:sp>
      <p:pic>
        <p:nvPicPr>
          <p:cNvPr id="1859" name="Google Shape;1859;g2139e008f02_0_0"/>
          <p:cNvPicPr preferRelativeResize="0"/>
          <p:nvPr/>
        </p:nvPicPr>
        <p:blipFill rotWithShape="1">
          <a:blip r:embed="rId3">
            <a:alphaModFix/>
          </a:blip>
          <a:srcRect l="-65210" t="3320" r="65210" b="-3320"/>
          <a:stretch/>
        </p:blipFill>
        <p:spPr>
          <a:xfrm>
            <a:off x="0" y="0"/>
            <a:ext cx="9144000" cy="5143500"/>
          </a:xfrm>
          <a:prstGeom prst="rect">
            <a:avLst/>
          </a:prstGeom>
          <a:noFill/>
          <a:ln>
            <a:noFill/>
          </a:ln>
        </p:spPr>
      </p:pic>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lt2"/>
                </a:solidFill>
                <a:latin typeface="EB Garamond"/>
                <a:ea typeface="EB Garamond"/>
                <a:cs typeface="EB Garamond"/>
                <a:sym typeface="EB Garamond"/>
              </a:rPr>
              <a:t>Summary of your task</a:t>
            </a:r>
            <a:endParaRPr sz="1800" b="1" i="0" u="none" strike="noStrike" cap="none">
              <a:solidFill>
                <a:schemeClr val="lt2"/>
              </a:solidFill>
              <a:latin typeface="EB Garamond"/>
              <a:ea typeface="EB Garamond"/>
              <a:cs typeface="EB Garamond"/>
              <a:sym typeface="EB Garamond"/>
            </a:endParaRPr>
          </a:p>
        </p:txBody>
      </p:sp>
      <p:sp>
        <p:nvSpPr>
          <p:cNvPr id="2" name="TextBox 1">
            <a:extLst>
              <a:ext uri="{FF2B5EF4-FFF2-40B4-BE49-F238E27FC236}">
                <a16:creationId xmlns:a16="http://schemas.microsoft.com/office/drawing/2014/main" id="{E98F8106-8171-02AC-9BFB-967C983FB267}"/>
              </a:ext>
            </a:extLst>
          </p:cNvPr>
          <p:cNvSpPr txBox="1"/>
          <p:nvPr/>
        </p:nvSpPr>
        <p:spPr>
          <a:xfrm>
            <a:off x="546804" y="625231"/>
            <a:ext cx="8097011" cy="2246769"/>
          </a:xfrm>
          <a:prstGeom prst="rect">
            <a:avLst/>
          </a:prstGeom>
          <a:noFill/>
        </p:spPr>
        <p:txBody>
          <a:bodyPr wrap="square" rtlCol="0">
            <a:spAutoFit/>
          </a:bodyPr>
          <a:lstStyle/>
          <a:p>
            <a:pPr marL="285750" indent="-285750">
              <a:buFont typeface="Arial" panose="020B0604020202020204" pitchFamily="34" charset="0"/>
              <a:buChar char="•"/>
            </a:pPr>
            <a:r>
              <a:rPr lang="en-IN" dirty="0"/>
              <a:t>We created a basic front-end code for the calculator and the text-editor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We used HTML,CSS,JAVASCRIPT code for creating the calculator and text-editor application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At first we created a overall structure for the calculator and text-editor using basic tag elements in HTML</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And we styled them by using CSS elements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And then we created some functions using </a:t>
            </a:r>
            <a:r>
              <a:rPr lang="en-IN" dirty="0" err="1"/>
              <a:t>javascript</a:t>
            </a:r>
            <a:r>
              <a:rPr lang="en-IN" dirty="0"/>
              <a:t> for better more interactive.</a:t>
            </a:r>
          </a:p>
        </p:txBody>
      </p:sp>
      <p:sp>
        <p:nvSpPr>
          <p:cNvPr id="3" name="TextBox 2">
            <a:extLst>
              <a:ext uri="{FF2B5EF4-FFF2-40B4-BE49-F238E27FC236}">
                <a16:creationId xmlns:a16="http://schemas.microsoft.com/office/drawing/2014/main" id="{D21923E8-B6E7-5B61-49AB-6CD440C8C151}"/>
              </a:ext>
            </a:extLst>
          </p:cNvPr>
          <p:cNvSpPr txBox="1"/>
          <p:nvPr/>
        </p:nvSpPr>
        <p:spPr>
          <a:xfrm>
            <a:off x="585881" y="3359197"/>
            <a:ext cx="8136088" cy="954107"/>
          </a:xfrm>
          <a:prstGeom prst="rect">
            <a:avLst/>
          </a:prstGeom>
          <a:noFill/>
        </p:spPr>
        <p:txBody>
          <a:bodyPr wrap="square" rtlCol="0">
            <a:spAutoFit/>
          </a:bodyPr>
          <a:lstStyle/>
          <a:p>
            <a:r>
              <a:rPr lang="en-IN" dirty="0"/>
              <a:t>We started as team to think the design of the calculator and text-</a:t>
            </a:r>
            <a:r>
              <a:rPr lang="en-IN" dirty="0" err="1"/>
              <a:t>editor.we</a:t>
            </a:r>
            <a:r>
              <a:rPr lang="en-IN" dirty="0"/>
              <a:t> made a layout design using </a:t>
            </a:r>
            <a:r>
              <a:rPr lang="en-IN" dirty="0" err="1"/>
              <a:t>figma</a:t>
            </a:r>
            <a:r>
              <a:rPr lang="en-IN" dirty="0"/>
              <a:t> and we implemented the basic structure using HTML and made some Design process using CSS and to be more interactive we code some basic functions using javascript.so that we finished the given problem within 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g2139dc51b5f_0_1833"/>
          <p:cNvSpPr txBox="1">
            <a:spLocks noGrp="1"/>
          </p:cNvSpPr>
          <p:nvPr>
            <p:ph type="body" idx="1"/>
          </p:nvPr>
        </p:nvSpPr>
        <p:spPr>
          <a:xfrm>
            <a:off x="3719246" y="2264415"/>
            <a:ext cx="1714800" cy="320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1800">
                <a:solidFill>
                  <a:schemeClr val="dk2"/>
                </a:solidFill>
                <a:latin typeface="EB Garamond"/>
                <a:ea typeface="EB Garamond"/>
                <a:cs typeface="EB Garamond"/>
                <a:sym typeface="EB Garamond"/>
              </a:rPr>
              <a:t>Check-List</a:t>
            </a:r>
            <a:endParaRPr sz="1800">
              <a:solidFill>
                <a:schemeClr val="dk2"/>
              </a:solidFill>
              <a:latin typeface="EB Garamond"/>
              <a:ea typeface="EB Garamond"/>
              <a:cs typeface="EB Garamond"/>
              <a:sym typeface="EB Garamond"/>
            </a:endParaRPr>
          </a:p>
        </p:txBody>
      </p:sp>
      <p:sp>
        <p:nvSpPr>
          <p:cNvPr id="1866" name="Google Shape;1866;g2139dc51b5f_0_1833"/>
          <p:cNvSpPr txBox="1">
            <a:spLocks noGrp="1"/>
          </p:cNvSpPr>
          <p:nvPr>
            <p:ph type="body" idx="2"/>
          </p:nvPr>
        </p:nvSpPr>
        <p:spPr>
          <a:xfrm>
            <a:off x="817135" y="961109"/>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dirty="0">
                <a:latin typeface="EB Garamond"/>
                <a:ea typeface="EB Garamond"/>
                <a:cs typeface="EB Garamond"/>
                <a:sym typeface="EB Garamond"/>
              </a:rPr>
              <a:t>Setup Project for Calculator project</a:t>
            </a:r>
            <a:endParaRPr sz="1000" b="0" dirty="0">
              <a:latin typeface="EB Garamond"/>
              <a:ea typeface="EB Garamond"/>
              <a:cs typeface="EB Garamond"/>
              <a:sym typeface="EB Garamond"/>
            </a:endParaRPr>
          </a:p>
        </p:txBody>
      </p:sp>
      <p:sp>
        <p:nvSpPr>
          <p:cNvPr id="1867" name="Google Shape;1867;g2139dc51b5f_0_1833"/>
          <p:cNvSpPr txBox="1">
            <a:spLocks noGrp="1"/>
          </p:cNvSpPr>
          <p:nvPr>
            <p:ph type="body" idx="3"/>
          </p:nvPr>
        </p:nvSpPr>
        <p:spPr>
          <a:xfrm>
            <a:off x="318626" y="2188625"/>
            <a:ext cx="20301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main component with the outer structure of calculator</a:t>
            </a:r>
            <a:endParaRPr sz="1000" b="0">
              <a:latin typeface="EB Garamond"/>
              <a:ea typeface="EB Garamond"/>
              <a:cs typeface="EB Garamond"/>
              <a:sym typeface="EB Garamond"/>
            </a:endParaRPr>
          </a:p>
        </p:txBody>
      </p:sp>
      <p:sp>
        <p:nvSpPr>
          <p:cNvPr id="1868" name="Google Shape;1868;g2139dc51b5f_0_1833"/>
          <p:cNvSpPr txBox="1">
            <a:spLocks noGrp="1"/>
          </p:cNvSpPr>
          <p:nvPr>
            <p:ph type="body" idx="4"/>
          </p:nvPr>
        </p:nvSpPr>
        <p:spPr>
          <a:xfrm>
            <a:off x="803908" y="34488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button component with on click handler</a:t>
            </a:r>
            <a:endParaRPr sz="1000" b="0">
              <a:latin typeface="EB Garamond"/>
              <a:ea typeface="EB Garamond"/>
              <a:cs typeface="EB Garamond"/>
              <a:sym typeface="EB Garamond"/>
            </a:endParaRPr>
          </a:p>
        </p:txBody>
      </p:sp>
      <p:sp>
        <p:nvSpPr>
          <p:cNvPr id="1869" name="Google Shape;1869;g2139dc51b5f_0_1833"/>
          <p:cNvSpPr txBox="1">
            <a:spLocks noGrp="1"/>
          </p:cNvSpPr>
          <p:nvPr>
            <p:ph type="body" idx="5"/>
          </p:nvPr>
        </p:nvSpPr>
        <p:spPr>
          <a:xfrm>
            <a:off x="1798245" y="4258551"/>
            <a:ext cx="1714800" cy="320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sz="1000" b="0">
                <a:latin typeface="EB Garamond"/>
                <a:ea typeface="EB Garamond"/>
                <a:cs typeface="EB Garamond"/>
                <a:sym typeface="EB Garamond"/>
              </a:rPr>
              <a:t>Create a ` evaluateExpresion` function to evaluate value</a:t>
            </a:r>
            <a:endParaRPr sz="1000" b="0">
              <a:latin typeface="EB Garamond"/>
              <a:ea typeface="EB Garamond"/>
              <a:cs typeface="EB Garamond"/>
              <a:sym typeface="EB Garamond"/>
            </a:endParaRPr>
          </a:p>
        </p:txBody>
      </p:sp>
      <p:sp>
        <p:nvSpPr>
          <p:cNvPr id="1870" name="Google Shape;1870;g2139dc51b5f_0_1833"/>
          <p:cNvSpPr txBox="1">
            <a:spLocks noGrp="1"/>
          </p:cNvSpPr>
          <p:nvPr>
            <p:ph type="body" idx="6"/>
          </p:nvPr>
        </p:nvSpPr>
        <p:spPr>
          <a:xfrm>
            <a:off x="6615516" y="961109"/>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Setup basic structure of text-editor project</a:t>
            </a:r>
            <a:endParaRPr sz="1000" b="0">
              <a:latin typeface="EB Garamond"/>
              <a:ea typeface="EB Garamond"/>
              <a:cs typeface="EB Garamond"/>
              <a:sym typeface="EB Garamond"/>
            </a:endParaRPr>
          </a:p>
        </p:txBody>
      </p:sp>
      <p:sp>
        <p:nvSpPr>
          <p:cNvPr id="1871" name="Google Shape;1871;g2139dc51b5f_0_1833"/>
          <p:cNvSpPr txBox="1">
            <a:spLocks noGrp="1"/>
          </p:cNvSpPr>
          <p:nvPr>
            <p:ph type="body" idx="7"/>
          </p:nvPr>
        </p:nvSpPr>
        <p:spPr>
          <a:xfrm>
            <a:off x="6787154" y="2188616"/>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main component with all feature buttons</a:t>
            </a:r>
            <a:endParaRPr sz="1000" b="0">
              <a:latin typeface="EB Garamond"/>
              <a:ea typeface="EB Garamond"/>
              <a:cs typeface="EB Garamond"/>
              <a:sym typeface="EB Garamond"/>
            </a:endParaRPr>
          </a:p>
        </p:txBody>
      </p:sp>
      <p:sp>
        <p:nvSpPr>
          <p:cNvPr id="1872" name="Google Shape;1872;g2139dc51b5f_0_1833"/>
          <p:cNvSpPr txBox="1">
            <a:spLocks noGrp="1"/>
          </p:cNvSpPr>
          <p:nvPr>
            <p:ph type="body" idx="8"/>
          </p:nvPr>
        </p:nvSpPr>
        <p:spPr>
          <a:xfrm>
            <a:off x="6602289" y="34488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Create a json object to store data for text editor</a:t>
            </a:r>
            <a:endParaRPr sz="1000" b="0">
              <a:latin typeface="EB Garamond"/>
              <a:ea typeface="EB Garamond"/>
              <a:cs typeface="EB Garamond"/>
              <a:sym typeface="EB Garamond"/>
            </a:endParaRPr>
          </a:p>
        </p:txBody>
      </p:sp>
      <p:sp>
        <p:nvSpPr>
          <p:cNvPr id="1873" name="Google Shape;1873;g2139dc51b5f_0_1833"/>
          <p:cNvSpPr txBox="1">
            <a:spLocks noGrp="1"/>
          </p:cNvSpPr>
          <p:nvPr>
            <p:ph type="body" idx="9"/>
          </p:nvPr>
        </p:nvSpPr>
        <p:spPr>
          <a:xfrm>
            <a:off x="5584940" y="4258551"/>
            <a:ext cx="1714800" cy="320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1000" b="0">
                <a:latin typeface="EB Garamond"/>
                <a:ea typeface="EB Garamond"/>
                <a:cs typeface="EB Garamond"/>
                <a:sym typeface="EB Garamond"/>
              </a:rPr>
              <a:t>Push both code to github</a:t>
            </a:r>
            <a:endParaRPr sz="1000" b="0">
              <a:latin typeface="EB Garamond"/>
              <a:ea typeface="EB Garamond"/>
              <a:cs typeface="EB Garamond"/>
              <a:sym typeface="EB Garamond"/>
            </a:endParaRPr>
          </a:p>
        </p:txBody>
      </p:sp>
      <p:sp>
        <p:nvSpPr>
          <p:cNvPr id="1874" name="Google Shape;1874;g2139dc51b5f_0_1833"/>
          <p:cNvSpPr txBox="1"/>
          <p:nvPr/>
        </p:nvSpPr>
        <p:spPr>
          <a:xfrm>
            <a:off x="193300" y="125175"/>
            <a:ext cx="3126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lt2"/>
                </a:solidFill>
                <a:latin typeface="EB Garamond"/>
                <a:ea typeface="EB Garamond"/>
                <a:cs typeface="EB Garamond"/>
                <a:sym typeface="EB Garamond"/>
              </a:rPr>
              <a:t>Assessment Parameter</a:t>
            </a:r>
            <a:endParaRPr sz="2400" b="1">
              <a:solidFill>
                <a:schemeClr val="lt2"/>
              </a:solidFill>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err="1">
                <a:solidFill>
                  <a:srgbClr val="FFC000"/>
                </a:solidFill>
                <a:hlinkClick r:id="rId3">
                  <a:extLst>
                    <a:ext uri="{A12FA001-AC4F-418D-AE19-62706E023703}">
                      <ahyp:hlinkClr xmlns:ahyp="http://schemas.microsoft.com/office/drawing/2018/hyperlinkcolor" val="tx"/>
                    </a:ext>
                  </a:extLst>
                </a:hlinkClick>
              </a:rPr>
              <a:t>Github</a:t>
            </a:r>
            <a:r>
              <a:rPr lang="en-US" dirty="0">
                <a:solidFill>
                  <a:srgbClr val="FFC000"/>
                </a:solidFill>
                <a:hlinkClick r:id="rId3">
                  <a:extLst>
                    <a:ext uri="{A12FA001-AC4F-418D-AE19-62706E023703}">
                      <ahyp:hlinkClr xmlns:ahyp="http://schemas.microsoft.com/office/drawing/2018/hyperlinkcolor" val="tx"/>
                    </a:ext>
                  </a:extLst>
                </a:hlinkClick>
              </a:rPr>
              <a:t>-Link</a:t>
            </a:r>
            <a:endParaRPr b="0" i="0" dirty="0">
              <a:solidFill>
                <a:srgbClr val="FFC000"/>
              </a:solidFill>
              <a:latin typeface="EB Garamond SemiBold"/>
              <a:ea typeface="EB Garamond SemiBold"/>
              <a:cs typeface="EB Garamond SemiBold"/>
              <a:sym typeface="EB Garamo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317</Words>
  <Application>Microsoft Office PowerPoint</Application>
  <PresentationFormat>On-screen Show (16:9)</PresentationFormat>
  <Paragraphs>55</Paragraphs>
  <Slides>7</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Public Sans</vt:lpstr>
      <vt:lpstr>arial</vt:lpstr>
      <vt:lpstr>Noto Sans Symbols</vt:lpstr>
      <vt:lpstr>EB Garamond SemiBold</vt:lpstr>
      <vt:lpstr>EB Garamond</vt:lpstr>
      <vt:lpstr>EB Garamond Medium</vt:lpstr>
      <vt:lpstr>Calibri</vt:lpstr>
      <vt:lpstr>arial</vt:lpstr>
      <vt:lpstr>Simple Light</vt:lpstr>
      <vt:lpstr>PowerPoint Presentation</vt:lpstr>
      <vt:lpstr>Your Project Name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MOHAMMED ARMASH . S.M</cp:lastModifiedBy>
  <cp:revision>1</cp:revision>
  <dcterms:created xsi:type="dcterms:W3CDTF">2020-08-13T11:21:46Z</dcterms:created>
  <dcterms:modified xsi:type="dcterms:W3CDTF">2023-03-16T15:18:26Z</dcterms:modified>
</cp:coreProperties>
</file>